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0"/>
  </p:notesMasterIdLst>
  <p:handoutMasterIdLst>
    <p:handoutMasterId r:id="rId41"/>
  </p:handoutMasterIdLst>
  <p:sldIdLst>
    <p:sldId id="256" r:id="rId2"/>
    <p:sldId id="273" r:id="rId3"/>
    <p:sldId id="267" r:id="rId4"/>
    <p:sldId id="275" r:id="rId5"/>
    <p:sldId id="281" r:id="rId6"/>
    <p:sldId id="282" r:id="rId7"/>
    <p:sldId id="284" r:id="rId8"/>
    <p:sldId id="283" r:id="rId9"/>
    <p:sldId id="286" r:id="rId10"/>
    <p:sldId id="285" r:id="rId11"/>
    <p:sldId id="287" r:id="rId12"/>
    <p:sldId id="289" r:id="rId13"/>
    <p:sldId id="290" r:id="rId14"/>
    <p:sldId id="288" r:id="rId15"/>
    <p:sldId id="291" r:id="rId16"/>
    <p:sldId id="293" r:id="rId17"/>
    <p:sldId id="292" r:id="rId18"/>
    <p:sldId id="294" r:id="rId19"/>
    <p:sldId id="297" r:id="rId20"/>
    <p:sldId id="295" r:id="rId21"/>
    <p:sldId id="296" r:id="rId22"/>
    <p:sldId id="298" r:id="rId23"/>
    <p:sldId id="299" r:id="rId24"/>
    <p:sldId id="276" r:id="rId25"/>
    <p:sldId id="277" r:id="rId26"/>
    <p:sldId id="279" r:id="rId27"/>
    <p:sldId id="280" r:id="rId28"/>
    <p:sldId id="278" r:id="rId29"/>
    <p:sldId id="274" r:id="rId30"/>
    <p:sldId id="268" r:id="rId31"/>
    <p:sldId id="269" r:id="rId32"/>
    <p:sldId id="271" r:id="rId33"/>
    <p:sldId id="258" r:id="rId34"/>
    <p:sldId id="260" r:id="rId35"/>
    <p:sldId id="261" r:id="rId36"/>
    <p:sldId id="262" r:id="rId37"/>
    <p:sldId id="272" r:id="rId38"/>
    <p:sldId id="264" r:id="rId39"/>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howGuides="1">
      <p:cViewPr varScale="1">
        <p:scale>
          <a:sx n="115" d="100"/>
          <a:sy n="115" d="100"/>
        </p:scale>
        <p:origin x="144" y="10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20/03/2023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20/03/2023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306941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195634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3745518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20018119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4008969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443740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239720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23704462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21222889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1519435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585278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14968228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388776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4143151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888897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64558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2373697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1602298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69820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2102736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20/03/2023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20/03/2023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20/03/2023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20/03/2023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20/03/2023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20/03/2023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20/03/2023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20/03/2023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20/03/2023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20/03/2023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mailto:johndoe@example.co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4.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4.pn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Sesgos Cognitivos</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Mejora en la Toma de Decisiones</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46019" y="3430159"/>
            <a:ext cx="345831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EFECTO ARRASTRE</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805617"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BA8D8859-18B1-4F17-9F6F-5E4F5BA695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4260960"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63633"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63633" y="273979"/>
            <a:ext cx="4573920" cy="341632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nos lleva a tomar decisiones por el simple hecho de que otras personas de nuestro entorno (con similares características) tomen esas mismas decisiones. También se le conoce con el nombre de efecto BANDWAGON.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Define el comportamiento de las personas cuando actúan en función de lo que hacen los demás. Es decir, cuando todas las personas hacen lo mismo porque el resto así lo lleva a cabo.</a:t>
            </a:r>
          </a:p>
        </p:txBody>
      </p:sp>
      <p:pic>
        <p:nvPicPr>
          <p:cNvPr id="1028" name="Picture 4" descr="https://www.economiapersonal.com.ar/wp-content/uploads/2020/04/sesgo-cognitivo-efecto-bandwagon-o-efecto-arrastre-1.png">
            <a:extLst>
              <a:ext uri="{FF2B5EF4-FFF2-40B4-BE49-F238E27FC236}">
                <a16:creationId xmlns:a16="http://schemas.microsoft.com/office/drawing/2014/main" id="{8D505D67-3623-470B-A6AD-51B5964FA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476" y="234427"/>
            <a:ext cx="5053076" cy="292356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D8D020DE-9C33-4B67-B4B4-D270031C84BE}"/>
              </a:ext>
            </a:extLst>
          </p:cNvPr>
          <p:cNvSpPr/>
          <p:nvPr/>
        </p:nvSpPr>
        <p:spPr>
          <a:xfrm>
            <a:off x="6526460" y="3456323"/>
            <a:ext cx="5328592" cy="3416320"/>
          </a:xfrm>
          <a:prstGeom prst="rect">
            <a:avLst/>
          </a:prstGeom>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cerebro humano es capaz de engañarnos y confundirnos con mucha facilidad. En ocasiones, podemos tomar decisiones que consideramos nuestras, pero que están influenciadas por lo que vemos que hacen los demás.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En primer lugar, debemos ser conscientes de que, por naturaleza, los seres humanos disponemos de una necesidad de pertenencia a un grupo así como de adaptación al mismo. Y para ello, asumimos que, sumarnos a lo que hace la mayoría, nos puede ayudar.</a:t>
            </a:r>
          </a:p>
        </p:txBody>
      </p:sp>
      <p:pic>
        <p:nvPicPr>
          <p:cNvPr id="7" name="Picture 8" descr="Efecto Arrastre (bandwagon) | Definición y ejemplos La Ciencia Económica">
            <a:extLst>
              <a:ext uri="{FF2B5EF4-FFF2-40B4-BE49-F238E27FC236}">
                <a16:creationId xmlns:a16="http://schemas.microsoft.com/office/drawing/2014/main" id="{FD2FA350-94D6-4AC0-89C9-83C373E70B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114" t="31827" r="11179" b="11837"/>
          <a:stretch/>
        </p:blipFill>
        <p:spPr bwMode="auto">
          <a:xfrm>
            <a:off x="1671347" y="4221088"/>
            <a:ext cx="4714204" cy="1849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58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11632" y="3430159"/>
            <a:ext cx="418954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POR INTERÉS PERSONAL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34244"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239262"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85CA541-F0B9-44B7-BA46-D91A064D21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4" t="4999" r="17504" b="94320"/>
          <a:stretch/>
        </p:blipFill>
        <p:spPr bwMode="auto">
          <a:xfrm>
            <a:off x="279506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34244" y="476672"/>
            <a:ext cx="4760168" cy="452431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surge cuando las personas se atribuyen el crédito por sus éxitos, pero no por sus fracasos. Este sesgo también es llamado sesgo de AUTOSERVICIO.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 lo general, las personas que obtienen un éxito se lo atribuyen a sus capacidades, pero si se trata de un fracaso, lo atribuyen a causas externas.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considerado una tendencia auto favorable ya que tiende al enaltecimiento del YO y la conservación de la autoestima, esto lleva a la persona a distorsionar la realidad con tal de mantener una imagen favorable de sí mismo, aunque sea solo una ilusión.</a:t>
            </a:r>
          </a:p>
        </p:txBody>
      </p:sp>
      <p:pic>
        <p:nvPicPr>
          <p:cNvPr id="2050" name="Picture 2" descr="Roxana Kreimer on Twitter: &quot;4⃣ Sesgo de autoservicio o del interés personal  (self-service bias). La mayoría se cree mejor conductor y con más conducta  moral que el promedio. Este sesgo hace que">
            <a:extLst>
              <a:ext uri="{FF2B5EF4-FFF2-40B4-BE49-F238E27FC236}">
                <a16:creationId xmlns:a16="http://schemas.microsoft.com/office/drawing/2014/main" id="{5B0613EB-CA44-4DDC-916A-26927A393B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0076" y="5059679"/>
            <a:ext cx="1512168" cy="17297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verconfidence Bias - Ethics Unwrapped - UT Austin">
            <a:extLst>
              <a:ext uri="{FF2B5EF4-FFF2-40B4-BE49-F238E27FC236}">
                <a16:creationId xmlns:a16="http://schemas.microsoft.com/office/drawing/2014/main" id="{3BBC51A3-7734-4C8B-8845-0EB9CE427B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452" y="216024"/>
            <a:ext cx="5345648" cy="30070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logs.laprensagrafica.com/litoibarra/wp-content/uploads/2021/08/blog628img02-1.jpg">
            <a:extLst>
              <a:ext uri="{FF2B5EF4-FFF2-40B4-BE49-F238E27FC236}">
                <a16:creationId xmlns:a16="http://schemas.microsoft.com/office/drawing/2014/main" id="{CDC2606C-9494-4FD6-912B-9DAC536B9E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452" y="3329608"/>
            <a:ext cx="4612228" cy="3312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9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70259" y="3460936"/>
            <a:ext cx="4706801"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FAVORITISMO DEL ENDOGRUPO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1834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26987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170882"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69875" y="404664"/>
            <a:ext cx="4979077" cy="2308324"/>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También denominado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FAVORITISMO ENDOGRUPAL</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puede definirse como la tendencia, por parte de los miembros de un grupo, a favorecer, beneficiar o valorar más positivamente a ese grupo (</a:t>
            </a:r>
            <a:r>
              <a:rPr lang="es-ES" b="1"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endogrupo</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con respecto a otro grupo al que no pertenecen (</a:t>
            </a:r>
            <a:r>
              <a:rPr lang="es-ES"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exogrupo</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en comportamiento, actitudes, preferencias o percepciones.</a:t>
            </a:r>
          </a:p>
        </p:txBody>
      </p:sp>
      <p:pic>
        <p:nvPicPr>
          <p:cNvPr id="1026" name="Picture 2" descr="Sesgo de endogrupo: qué es y cómo aparece este favoritismo">
            <a:extLst>
              <a:ext uri="{FF2B5EF4-FFF2-40B4-BE49-F238E27FC236}">
                <a16:creationId xmlns:a16="http://schemas.microsoft.com/office/drawing/2014/main" id="{1D25FED8-E23D-4F40-B41A-CE7C9350CB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984" t="25151" r="22290"/>
          <a:stretch/>
        </p:blipFill>
        <p:spPr bwMode="auto">
          <a:xfrm>
            <a:off x="6755573" y="332656"/>
            <a:ext cx="4011223" cy="288032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223,428 imágenes de Incorrecto - Imágenes, fotos y vectores de stock |  Shutterstock">
            <a:extLst>
              <a:ext uri="{FF2B5EF4-FFF2-40B4-BE49-F238E27FC236}">
                <a16:creationId xmlns:a16="http://schemas.microsoft.com/office/drawing/2014/main" id="{84E37DB8-5F91-4FDF-BF05-9DE76F5CF5E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321429" y="1135956"/>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ogo de correcto diseño editable">
            <a:extLst>
              <a:ext uri="{FF2B5EF4-FFF2-40B4-BE49-F238E27FC236}">
                <a16:creationId xmlns:a16="http://schemas.microsoft.com/office/drawing/2014/main" id="{67CAE838-C043-4E1F-A4F2-B6D7AF4569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59872" y="2272207"/>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5980342A-6569-447E-A9FC-81A1CDC1FA4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034120" y="1051445"/>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223,428 imágenes de Incorrecto - Imágenes, fotos y vectores de stock |  Shutterstock">
            <a:extLst>
              <a:ext uri="{FF2B5EF4-FFF2-40B4-BE49-F238E27FC236}">
                <a16:creationId xmlns:a16="http://schemas.microsoft.com/office/drawing/2014/main" id="{CE8CCF93-A7BA-4B5C-AA83-3EFF060251E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8849510" y="861988"/>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3070F334-774B-4D2A-BD07-5A75A299DCCC}"/>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9849453" y="612501"/>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223,428 imágenes de Incorrecto - Imágenes, fotos y vectores de stock |  Shutterstock">
            <a:extLst>
              <a:ext uri="{FF2B5EF4-FFF2-40B4-BE49-F238E27FC236}">
                <a16:creationId xmlns:a16="http://schemas.microsoft.com/office/drawing/2014/main" id="{1BA57CCF-4900-4732-A410-3F6B3608B85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8913646" y="451568"/>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223,428 imágenes de Incorrecto - Imágenes, fotos y vectores de stock |  Shutterstock">
            <a:extLst>
              <a:ext uri="{FF2B5EF4-FFF2-40B4-BE49-F238E27FC236}">
                <a16:creationId xmlns:a16="http://schemas.microsoft.com/office/drawing/2014/main" id="{519C4513-41F8-466A-B173-3CFC818F2702}"/>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8210067" y="557081"/>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4EC26E30-C591-46B8-A814-6FC9A429AC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5868" y="715496"/>
            <a:ext cx="369333" cy="369333"/>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ovalado 3">
            <a:extLst>
              <a:ext uri="{FF2B5EF4-FFF2-40B4-BE49-F238E27FC236}">
                <a16:creationId xmlns:a16="http://schemas.microsoft.com/office/drawing/2014/main" id="{CCD3715A-FBD2-4CCF-A38C-48460CD246F6}"/>
              </a:ext>
            </a:extLst>
          </p:cNvPr>
          <p:cNvSpPr/>
          <p:nvPr/>
        </p:nvSpPr>
        <p:spPr>
          <a:xfrm>
            <a:off x="7233968" y="437504"/>
            <a:ext cx="529456" cy="288032"/>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PE" sz="1050" dirty="0"/>
              <a:t>YO</a:t>
            </a:r>
          </a:p>
        </p:txBody>
      </p:sp>
      <p:sp>
        <p:nvSpPr>
          <p:cNvPr id="26" name="Bocadillo: ovalado 25">
            <a:extLst>
              <a:ext uri="{FF2B5EF4-FFF2-40B4-BE49-F238E27FC236}">
                <a16:creationId xmlns:a16="http://schemas.microsoft.com/office/drawing/2014/main" id="{094487E6-57B4-42CA-9717-BA5F4F6B27F7}"/>
              </a:ext>
            </a:extLst>
          </p:cNvPr>
          <p:cNvSpPr/>
          <p:nvPr/>
        </p:nvSpPr>
        <p:spPr>
          <a:xfrm>
            <a:off x="9515083" y="1782074"/>
            <a:ext cx="529456" cy="288032"/>
          </a:xfrm>
          <a:prstGeom prst="wedgeEllipseCallou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PE" sz="1050" dirty="0"/>
              <a:t>YO</a:t>
            </a:r>
          </a:p>
        </p:txBody>
      </p:sp>
      <p:pic>
        <p:nvPicPr>
          <p:cNvPr id="1028" name="Picture 4" descr="Introducción al prejuicio y la discriminación Flashcards | Quizlet">
            <a:extLst>
              <a:ext uri="{FF2B5EF4-FFF2-40B4-BE49-F238E27FC236}">
                <a16:creationId xmlns:a16="http://schemas.microsoft.com/office/drawing/2014/main" id="{C3183A7B-63F8-44C7-A0FE-0775CBB2C5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9996" y="3933056"/>
            <a:ext cx="47625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AF588D6C-DBB0-4FF0-B57D-65C900D39D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242" y="3933056"/>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223,428 imágenes de Incorrecto - Imágenes, fotos y vectores de stock |  Shutterstock">
            <a:extLst>
              <a:ext uri="{FF2B5EF4-FFF2-40B4-BE49-F238E27FC236}">
                <a16:creationId xmlns:a16="http://schemas.microsoft.com/office/drawing/2014/main" id="{9FD171F2-6D93-4985-98E2-6E2AAF1FDB91}"/>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915098" y="3980738"/>
            <a:ext cx="295744" cy="273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69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34023" y="3430159"/>
            <a:ext cx="4834337"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PENSAMIENTO DE GRUPO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404664"/>
            <a:ext cx="4594200" cy="618630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ocurre cuando el deseo de mantener la lealtad al grupo es más importante que tomar la mejor decisión posible.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tienen dificultad al pensar de manera independiente en situaciones de grupo.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la deterioración de la eficiencia mental, nuestra capacidad de medir la realidad, y hacer determinaciones morales gracias a presiones de grupo.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Cualquier tipo de disidencia por parte de los integrantes es mal vista, y hasta puede concluir con su expulsión del grupo.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Ya que las personas suelen querer evitar este tipo de castigo, se mantienen callados. Esto crea la ilusión de pacto y conformidad, como también la unanimidad en el grupo.</a:t>
            </a:r>
          </a:p>
        </p:txBody>
      </p:sp>
      <p:pic>
        <p:nvPicPr>
          <p:cNvPr id="15" name="Picture 2">
            <a:extLst>
              <a:ext uri="{FF2B5EF4-FFF2-40B4-BE49-F238E27FC236}">
                <a16:creationId xmlns:a16="http://schemas.microsoft.com/office/drawing/2014/main" id="{89F53000-510F-45B4-B7F1-F157B8216F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1834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5B0C274-3F18-4D70-A4E9-C90A75B284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26987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792AE4C4-ABD0-4838-B608-5E3ACF7D20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170882"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oger Boisjoly, el ingeniero que intentó evitar el desastre del Challenger,  una referencia para evitar el groupthink o pensamiento de grupo - Abantian">
            <a:extLst>
              <a:ext uri="{FF2B5EF4-FFF2-40B4-BE49-F238E27FC236}">
                <a16:creationId xmlns:a16="http://schemas.microsoft.com/office/drawing/2014/main" id="{20F59E6C-AC91-495B-9FFF-8FF5BFC56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892"/>
          <a:stretch/>
        </p:blipFill>
        <p:spPr bwMode="auto">
          <a:xfrm>
            <a:off x="6310438" y="476672"/>
            <a:ext cx="5229225" cy="19455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upo De Personas Que Dice Sí Stock de ilustración - Ilustración de manos,  protesta: 71113009">
            <a:extLst>
              <a:ext uri="{FF2B5EF4-FFF2-40B4-BE49-F238E27FC236}">
                <a16:creationId xmlns:a16="http://schemas.microsoft.com/office/drawing/2014/main" id="{62526131-1F85-451B-9AD0-D6E3639BF8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696" t="5962" r="3696" b="5962"/>
          <a:stretch/>
        </p:blipFill>
        <p:spPr bwMode="auto">
          <a:xfrm>
            <a:off x="6454452" y="2852936"/>
            <a:ext cx="4704521" cy="3456384"/>
          </a:xfrm>
          <a:prstGeom prst="rect">
            <a:avLst/>
          </a:prstGeom>
          <a:noFill/>
          <a:extLst>
            <a:ext uri="{909E8E84-426E-40DD-AFC4-6F175D3DCCD1}">
              <a14:hiddenFill xmlns:a14="http://schemas.microsoft.com/office/drawing/2010/main">
                <a:solidFill>
                  <a:srgbClr val="FFFFFF"/>
                </a:solidFill>
              </a14:hiddenFill>
            </a:ext>
          </a:extLst>
        </p:spPr>
      </p:pic>
      <p:sp>
        <p:nvSpPr>
          <p:cNvPr id="6" name="Bocadillo nube: nube 5">
            <a:extLst>
              <a:ext uri="{FF2B5EF4-FFF2-40B4-BE49-F238E27FC236}">
                <a16:creationId xmlns:a16="http://schemas.microsoft.com/office/drawing/2014/main" id="{2A4FB2FD-0731-4D7F-970C-71BE0E75514D}"/>
              </a:ext>
            </a:extLst>
          </p:cNvPr>
          <p:cNvSpPr/>
          <p:nvPr/>
        </p:nvSpPr>
        <p:spPr>
          <a:xfrm>
            <a:off x="11049656" y="4411606"/>
            <a:ext cx="805395" cy="761415"/>
          </a:xfrm>
          <a:prstGeom prst="cloudCallout">
            <a:avLst>
              <a:gd name="adj1" fmla="val -89033"/>
              <a:gd name="adj2" fmla="val -5166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s-ES" sz="1400" dirty="0"/>
              <a:t>NO</a:t>
            </a:r>
            <a:endParaRPr lang="es-PE" sz="1400" dirty="0"/>
          </a:p>
        </p:txBody>
      </p:sp>
      <p:pic>
        <p:nvPicPr>
          <p:cNvPr id="2056" name="Picture 8" descr="Cara feliz y triste ilustración del vector. Ilustración de fondo - 135052403">
            <a:extLst>
              <a:ext uri="{FF2B5EF4-FFF2-40B4-BE49-F238E27FC236}">
                <a16:creationId xmlns:a16="http://schemas.microsoft.com/office/drawing/2014/main" id="{3D1A3034-E701-45ED-9271-3A83CE730BA5}"/>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49765" b="11127"/>
          <a:stretch/>
        </p:blipFill>
        <p:spPr bwMode="auto">
          <a:xfrm>
            <a:off x="11504472" y="4509120"/>
            <a:ext cx="282684" cy="257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890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36499" y="3445548"/>
            <a:ext cx="3239285"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SUERTE MORAL</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61563"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58970"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06461"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1981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61563" y="548680"/>
            <a:ext cx="4594200" cy="4801314"/>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atribuir una mayor o menor posición moral basada en el resultado de un o varios eventos.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surge de que en muchos casos, parece correcto evaluar moralmente a un agente / persona pese a que una parte importante de aquello por lo cual es evaluado depende de factores fuera de su control.</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mejor posición moral se debe a un resultado positivo; una peor posición moral se debe a un resultado negativo. Es decir, la tendencia a atribuir una mayor o menor posición moral basada en el resultado de un evento.</a:t>
            </a:r>
          </a:p>
        </p:txBody>
      </p:sp>
      <p:pic>
        <p:nvPicPr>
          <p:cNvPr id="1026" name="Picture 2" descr="Ganador Hombres De Negocios De Pie En Un Podio Y Hasta La Celebración De  Trofeos De Ganadores Ilustraciones Svg, Vectoriales, Clip Art Vectorizado  Libre De Derechos. Image 57638981.">
            <a:extLst>
              <a:ext uri="{FF2B5EF4-FFF2-40B4-BE49-F238E27FC236}">
                <a16:creationId xmlns:a16="http://schemas.microsoft.com/office/drawing/2014/main" id="{04FA447E-66C3-41E3-BE8D-E2084B6F15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678" t="6142" r="15542" b="7863"/>
          <a:stretch/>
        </p:blipFill>
        <p:spPr bwMode="auto">
          <a:xfrm>
            <a:off x="6454453" y="509019"/>
            <a:ext cx="2736304" cy="306466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23D661B3-D1BB-4BEE-8EA1-B9D3DFD8F4E7}"/>
              </a:ext>
            </a:extLst>
          </p:cNvPr>
          <p:cNvSpPr txBox="1"/>
          <p:nvPr/>
        </p:nvSpPr>
        <p:spPr>
          <a:xfrm>
            <a:off x="9622804" y="1564295"/>
            <a:ext cx="2042338" cy="954107"/>
          </a:xfrm>
          <a:prstGeom prst="rect">
            <a:avLst/>
          </a:prstGeom>
          <a:solidFill>
            <a:schemeClr val="accent3">
              <a:lumMod val="40000"/>
              <a:lumOff val="60000"/>
            </a:schemeClr>
          </a:solidFill>
          <a:ln>
            <a:solidFill>
              <a:schemeClr val="tx2"/>
            </a:solidFill>
          </a:ln>
        </p:spPr>
        <p:txBody>
          <a:bodyPr wrap="square" rtlCol="0">
            <a:spAutoFit/>
          </a:bodyPr>
          <a:lstStyle/>
          <a:p>
            <a:pPr algn="ctr"/>
            <a:r>
              <a:rPr lang="es-PE"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Iván ganó el primer lugar del mas trabajador, debe ser una gran persona y también un líder.</a:t>
            </a:r>
          </a:p>
        </p:txBody>
      </p:sp>
      <p:pic>
        <p:nvPicPr>
          <p:cNvPr id="12" name="Picture 4" descr="Imperio Romano mapa - YouTube">
            <a:extLst>
              <a:ext uri="{FF2B5EF4-FFF2-40B4-BE49-F238E27FC236}">
                <a16:creationId xmlns:a16="http://schemas.microsoft.com/office/drawing/2014/main" id="{5914A342-733F-4C12-BBC8-5CF31E8E9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8428" y="3866674"/>
            <a:ext cx="3956099" cy="222537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9BF9D049-77B8-4708-B0D6-BF9380A7336A}"/>
              </a:ext>
            </a:extLst>
          </p:cNvPr>
          <p:cNvSpPr txBox="1"/>
          <p:nvPr/>
        </p:nvSpPr>
        <p:spPr>
          <a:xfrm>
            <a:off x="3813425" y="5733256"/>
            <a:ext cx="2042338" cy="954107"/>
          </a:xfrm>
          <a:prstGeom prst="rect">
            <a:avLst/>
          </a:prstGeom>
          <a:solidFill>
            <a:schemeClr val="accent3">
              <a:lumMod val="40000"/>
              <a:lumOff val="60000"/>
            </a:schemeClr>
          </a:solidFill>
          <a:ln>
            <a:solidFill>
              <a:schemeClr val="tx2"/>
            </a:solidFill>
          </a:ln>
        </p:spPr>
        <p:txBody>
          <a:bodyPr wrap="square" rtlCol="0">
            <a:spAutoFit/>
          </a:bodyPr>
          <a:lstStyle/>
          <a:p>
            <a:pPr algn="ctr"/>
            <a:r>
              <a:rPr lang="es-PE"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cultura ROMANA gano la guerra X porque eran moralmente superiores a los perdedores.</a:t>
            </a:r>
          </a:p>
        </p:txBody>
      </p:sp>
    </p:spTree>
    <p:extLst>
      <p:ext uri="{BB962C8B-B14F-4D97-AF65-F5344CB8AC3E}">
        <p14:creationId xmlns:p14="http://schemas.microsoft.com/office/powerpoint/2010/main" val="146985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84203" y="3453242"/>
            <a:ext cx="4734694" cy="415498"/>
          </a:xfrm>
          <a:prstGeom prst="rect">
            <a:avLst/>
          </a:prstGeom>
          <a:noFill/>
        </p:spPr>
        <p:txBody>
          <a:bodyPr wrap="none" rtlCol="0">
            <a:spAutoFit/>
          </a:bodyPr>
          <a:lstStyle/>
          <a:p>
            <a:r>
              <a:rPr lang="es-MX"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EFECTO DEL FALSO CONCENSO</a:t>
            </a:r>
            <a:endParaRPr lang="es-PE"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98192"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2414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271738"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24148" y="476672"/>
            <a:ext cx="4594200" cy="5355312"/>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creer que hay más gente que está de acuerdo con nosotros de lo que realmente es el caso.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de muchas personas tienden a sobreestimar el grado de acuerdo que los demás tienen con ellos.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tienden a presuponer que sus propias opiniones, creencias, predilecciones, valores y hábitos están entre las más elegidas, apoyadas ampliamente por la mayoría.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queremos sentirnos apoyadas, por este motivo es común presuponer que nuestras creencias, predilecciones y hábitos propios también los comparten o realizan muchas otras personas.</a:t>
            </a:r>
          </a:p>
        </p:txBody>
      </p:sp>
      <p:pic>
        <p:nvPicPr>
          <p:cNvPr id="6" name="Imagen 5">
            <a:extLst>
              <a:ext uri="{FF2B5EF4-FFF2-40B4-BE49-F238E27FC236}">
                <a16:creationId xmlns:a16="http://schemas.microsoft.com/office/drawing/2014/main" id="{6C4A9F16-9203-49B0-BFDE-581D37FE0851}"/>
              </a:ext>
            </a:extLst>
          </p:cNvPr>
          <p:cNvPicPr>
            <a:picLocks noChangeAspect="1"/>
          </p:cNvPicPr>
          <p:nvPr/>
        </p:nvPicPr>
        <p:blipFill rotWithShape="1">
          <a:blip r:embed="rId4"/>
          <a:srcRect l="3548"/>
          <a:stretch/>
        </p:blipFill>
        <p:spPr>
          <a:xfrm>
            <a:off x="6598468" y="1628800"/>
            <a:ext cx="4392488" cy="2957663"/>
          </a:xfrm>
          <a:prstGeom prst="rect">
            <a:avLst/>
          </a:prstGeom>
        </p:spPr>
      </p:pic>
      <p:sp>
        <p:nvSpPr>
          <p:cNvPr id="7" name="Bocadillo nube: nube 6">
            <a:extLst>
              <a:ext uri="{FF2B5EF4-FFF2-40B4-BE49-F238E27FC236}">
                <a16:creationId xmlns:a16="http://schemas.microsoft.com/office/drawing/2014/main" id="{326BEBB3-9497-4A42-80F2-FE4B46A5D9D9}"/>
              </a:ext>
            </a:extLst>
          </p:cNvPr>
          <p:cNvSpPr/>
          <p:nvPr/>
        </p:nvSpPr>
        <p:spPr>
          <a:xfrm>
            <a:off x="8902724" y="332656"/>
            <a:ext cx="3024336" cy="1053857"/>
          </a:xfrm>
          <a:prstGeom prst="cloudCallout">
            <a:avLst>
              <a:gd name="adj1" fmla="val 1399"/>
              <a:gd name="adj2" fmla="val 101063"/>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“A”</a:t>
            </a:r>
          </a:p>
          <a:p>
            <a:pPr algn="ctr"/>
            <a:r>
              <a:rPr lang="es-ES" dirty="0">
                <a:solidFill>
                  <a:schemeClr val="tx2"/>
                </a:solidFill>
              </a:rPr>
              <a:t>y todo mi grupo  saben que es así</a:t>
            </a:r>
            <a:endParaRPr lang="es-PE" dirty="0">
              <a:solidFill>
                <a:schemeClr val="tx2"/>
              </a:solidFill>
            </a:endParaRPr>
          </a:p>
        </p:txBody>
      </p:sp>
      <p:sp>
        <p:nvSpPr>
          <p:cNvPr id="15" name="Bocadillo nube: nube 14">
            <a:extLst>
              <a:ext uri="{FF2B5EF4-FFF2-40B4-BE49-F238E27FC236}">
                <a16:creationId xmlns:a16="http://schemas.microsoft.com/office/drawing/2014/main" id="{437DF807-7ABE-46DE-BB2C-84A047D4E4E5}"/>
              </a:ext>
            </a:extLst>
          </p:cNvPr>
          <p:cNvSpPr/>
          <p:nvPr/>
        </p:nvSpPr>
        <p:spPr>
          <a:xfrm>
            <a:off x="8723611" y="1197460"/>
            <a:ext cx="1112280" cy="750548"/>
          </a:xfrm>
          <a:prstGeom prst="cloudCallout">
            <a:avLst>
              <a:gd name="adj1" fmla="val 44034"/>
              <a:gd name="adj2" fmla="val 96683"/>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“B”</a:t>
            </a:r>
          </a:p>
        </p:txBody>
      </p:sp>
      <p:sp>
        <p:nvSpPr>
          <p:cNvPr id="16" name="Bocadillo nube: nube 15">
            <a:extLst>
              <a:ext uri="{FF2B5EF4-FFF2-40B4-BE49-F238E27FC236}">
                <a16:creationId xmlns:a16="http://schemas.microsoft.com/office/drawing/2014/main" id="{F00A9A6D-3D20-42B0-8C2A-054CB8980211}"/>
              </a:ext>
            </a:extLst>
          </p:cNvPr>
          <p:cNvSpPr/>
          <p:nvPr/>
        </p:nvSpPr>
        <p:spPr>
          <a:xfrm>
            <a:off x="5590357" y="2060848"/>
            <a:ext cx="1112280" cy="750548"/>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7" name="Bocadillo nube: nube 16">
            <a:extLst>
              <a:ext uri="{FF2B5EF4-FFF2-40B4-BE49-F238E27FC236}">
                <a16:creationId xmlns:a16="http://schemas.microsoft.com/office/drawing/2014/main" id="{ACD9C1A3-AD55-4B42-AAAF-A097533FC7AB}"/>
              </a:ext>
            </a:extLst>
          </p:cNvPr>
          <p:cNvSpPr/>
          <p:nvPr/>
        </p:nvSpPr>
        <p:spPr>
          <a:xfrm>
            <a:off x="7959172" y="3831279"/>
            <a:ext cx="3024336" cy="1053857"/>
          </a:xfrm>
          <a:prstGeom prst="cloudCallout">
            <a:avLst>
              <a:gd name="adj1" fmla="val -31355"/>
              <a:gd name="adj2" fmla="val -165263"/>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“C”</a:t>
            </a:r>
          </a:p>
          <a:p>
            <a:pPr algn="ctr"/>
            <a:r>
              <a:rPr lang="es-ES" dirty="0">
                <a:solidFill>
                  <a:schemeClr val="tx2"/>
                </a:solidFill>
              </a:rPr>
              <a:t>y todo mi grupo  saben que es así</a:t>
            </a:r>
            <a:endParaRPr lang="es-PE" dirty="0">
              <a:solidFill>
                <a:schemeClr val="tx2"/>
              </a:solidFill>
            </a:endParaRPr>
          </a:p>
        </p:txBody>
      </p:sp>
      <p:sp>
        <p:nvSpPr>
          <p:cNvPr id="18" name="Bocadillo nube: nube 17">
            <a:extLst>
              <a:ext uri="{FF2B5EF4-FFF2-40B4-BE49-F238E27FC236}">
                <a16:creationId xmlns:a16="http://schemas.microsoft.com/office/drawing/2014/main" id="{D25AB6EB-8ED0-4E8A-A475-AA56B533202A}"/>
              </a:ext>
            </a:extLst>
          </p:cNvPr>
          <p:cNvSpPr/>
          <p:nvPr/>
        </p:nvSpPr>
        <p:spPr>
          <a:xfrm>
            <a:off x="6516146" y="1092474"/>
            <a:ext cx="1112280" cy="750548"/>
          </a:xfrm>
          <a:prstGeom prst="cloudCallout">
            <a:avLst>
              <a:gd name="adj1" fmla="val 72579"/>
              <a:gd name="adj2" fmla="val 81454"/>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2"/>
                </a:solidFill>
              </a:rPr>
              <a:t>Es </a:t>
            </a:r>
            <a:r>
              <a:rPr lang="es-ES" b="1" dirty="0">
                <a:solidFill>
                  <a:schemeClr val="tx2"/>
                </a:solidFill>
              </a:rPr>
              <a:t>“D”</a:t>
            </a:r>
          </a:p>
        </p:txBody>
      </p:sp>
      <p:sp>
        <p:nvSpPr>
          <p:cNvPr id="20" name="Bocadillo nube: nube 19">
            <a:extLst>
              <a:ext uri="{FF2B5EF4-FFF2-40B4-BE49-F238E27FC236}">
                <a16:creationId xmlns:a16="http://schemas.microsoft.com/office/drawing/2014/main" id="{8CF73A2F-AA5C-4BC9-8913-BEADB0B49C57}"/>
              </a:ext>
            </a:extLst>
          </p:cNvPr>
          <p:cNvSpPr/>
          <p:nvPr/>
        </p:nvSpPr>
        <p:spPr>
          <a:xfrm>
            <a:off x="7709435" y="822186"/>
            <a:ext cx="1112280" cy="750548"/>
          </a:xfrm>
          <a:prstGeom prst="cloudCallout">
            <a:avLst>
              <a:gd name="adj1" fmla="val 44033"/>
              <a:gd name="adj2" fmla="val 115296"/>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Tree>
    <p:extLst>
      <p:ext uri="{BB962C8B-B14F-4D97-AF65-F5344CB8AC3E}">
        <p14:creationId xmlns:p14="http://schemas.microsoft.com/office/powerpoint/2010/main" val="381765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17511" y="3460936"/>
            <a:ext cx="4801314"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MALDICIÓN DEL CONOCIMIENTO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6987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67283"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14774"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28129"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41884" y="404664"/>
            <a:ext cx="4594200" cy="590931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se presenta cuando una vez que asumimos o tenemos conocimiento de algo, todos los demás también lo saben.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se produce cuando un individuo, en comunicación con otras personas, sin saberlo, supone que los otros tienen los antecedentes necesarios para entender lo que dice.</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personas presuponen que las personas que la están escuchando o leyendo, disponen de más información de la que tienen realmente, para entender lo que esta hablando o escribiendo.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personas, al dominar algún conocimiento sobre algún tema en particular, les es muy difícil, sino imposible, recordar cómo eran y qué pensaban antes de adquirirlo.</a:t>
            </a:r>
          </a:p>
        </p:txBody>
      </p:sp>
      <p:pic>
        <p:nvPicPr>
          <p:cNvPr id="2050" name="Picture 2" descr="Una Ilustración Vectorial De Un Adulto En Un Aula De La Universidad Con La  Enseñanza Profesor Ilustraciones Svg, Vectoriales, Clip Art Vectorizado  Libre De Derechos. Image 43273536.">
            <a:extLst>
              <a:ext uri="{FF2B5EF4-FFF2-40B4-BE49-F238E27FC236}">
                <a16:creationId xmlns:a16="http://schemas.microsoft.com/office/drawing/2014/main" id="{CF45CCC1-2E77-4DB4-85DC-BCF756A9BC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0923" y="485924"/>
            <a:ext cx="5154812" cy="3433891"/>
          </a:xfrm>
          <a:prstGeom prst="rect">
            <a:avLst/>
          </a:prstGeom>
          <a:noFill/>
          <a:extLst>
            <a:ext uri="{909E8E84-426E-40DD-AFC4-6F175D3DCCD1}">
              <a14:hiddenFill xmlns:a14="http://schemas.microsoft.com/office/drawing/2010/main">
                <a:solidFill>
                  <a:srgbClr val="FFFFFF"/>
                </a:solidFill>
              </a14:hiddenFill>
            </a:ext>
          </a:extLst>
        </p:spPr>
      </p:pic>
      <p:sp>
        <p:nvSpPr>
          <p:cNvPr id="4" name="Bocadillo: rectángulo 3">
            <a:extLst>
              <a:ext uri="{FF2B5EF4-FFF2-40B4-BE49-F238E27FC236}">
                <a16:creationId xmlns:a16="http://schemas.microsoft.com/office/drawing/2014/main" id="{858EA381-B87A-49BA-816E-4DEBF726A3F1}"/>
              </a:ext>
            </a:extLst>
          </p:cNvPr>
          <p:cNvSpPr/>
          <p:nvPr/>
        </p:nvSpPr>
        <p:spPr>
          <a:xfrm>
            <a:off x="8440032" y="548680"/>
            <a:ext cx="2190884" cy="711654"/>
          </a:xfrm>
          <a:prstGeom prst="wedgeRectCallout">
            <a:avLst>
              <a:gd name="adj1" fmla="val -69352"/>
              <a:gd name="adj2" fmla="val 6717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2"/>
                </a:solidFill>
              </a:rPr>
              <a:t>…Y como Ustedes ya saben este tema, pasaremos a ver la siguiente etapa…</a:t>
            </a:r>
            <a:endParaRPr lang="es-PE" sz="1200" dirty="0">
              <a:solidFill>
                <a:schemeClr val="tx2"/>
              </a:solidFill>
            </a:endParaRPr>
          </a:p>
        </p:txBody>
      </p:sp>
      <p:sp>
        <p:nvSpPr>
          <p:cNvPr id="14" name="Bocadillo nube: nube 13">
            <a:extLst>
              <a:ext uri="{FF2B5EF4-FFF2-40B4-BE49-F238E27FC236}">
                <a16:creationId xmlns:a16="http://schemas.microsoft.com/office/drawing/2014/main" id="{87508C3F-A790-4ECF-954C-E167D4189157}"/>
              </a:ext>
            </a:extLst>
          </p:cNvPr>
          <p:cNvSpPr/>
          <p:nvPr/>
        </p:nvSpPr>
        <p:spPr>
          <a:xfrm>
            <a:off x="8830716" y="1386218"/>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6" name="Bocadillo nube: nube 15">
            <a:extLst>
              <a:ext uri="{FF2B5EF4-FFF2-40B4-BE49-F238E27FC236}">
                <a16:creationId xmlns:a16="http://schemas.microsoft.com/office/drawing/2014/main" id="{E605D230-70BA-4DA5-8873-8FC60F980479}"/>
              </a:ext>
            </a:extLst>
          </p:cNvPr>
          <p:cNvSpPr/>
          <p:nvPr/>
        </p:nvSpPr>
        <p:spPr>
          <a:xfrm>
            <a:off x="7606580" y="2852936"/>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7" name="Bocadillo nube: nube 16">
            <a:extLst>
              <a:ext uri="{FF2B5EF4-FFF2-40B4-BE49-F238E27FC236}">
                <a16:creationId xmlns:a16="http://schemas.microsoft.com/office/drawing/2014/main" id="{B656EF34-D2D9-4443-B1FC-74E9820D7DD6}"/>
              </a:ext>
            </a:extLst>
          </p:cNvPr>
          <p:cNvSpPr/>
          <p:nvPr/>
        </p:nvSpPr>
        <p:spPr>
          <a:xfrm>
            <a:off x="10514768" y="2446058"/>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18" name="Bocadillo nube: nube 17">
            <a:extLst>
              <a:ext uri="{FF2B5EF4-FFF2-40B4-BE49-F238E27FC236}">
                <a16:creationId xmlns:a16="http://schemas.microsoft.com/office/drawing/2014/main" id="{6BAA4E66-6A6A-4342-8EBF-A6EDB7140C78}"/>
              </a:ext>
            </a:extLst>
          </p:cNvPr>
          <p:cNvSpPr/>
          <p:nvPr/>
        </p:nvSpPr>
        <p:spPr>
          <a:xfrm>
            <a:off x="9190756" y="2794452"/>
            <a:ext cx="504055" cy="288032"/>
          </a:xfrm>
          <a:prstGeom prst="cloudCallout">
            <a:avLst>
              <a:gd name="adj1" fmla="val 81713"/>
              <a:gd name="adj2" fmla="val -20072"/>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20" name="Bocadillo nube: nube 19">
            <a:extLst>
              <a:ext uri="{FF2B5EF4-FFF2-40B4-BE49-F238E27FC236}">
                <a16:creationId xmlns:a16="http://schemas.microsoft.com/office/drawing/2014/main" id="{608D6FC3-67F5-462F-80A4-267517835561}"/>
              </a:ext>
            </a:extLst>
          </p:cNvPr>
          <p:cNvSpPr/>
          <p:nvPr/>
        </p:nvSpPr>
        <p:spPr>
          <a:xfrm>
            <a:off x="10630916" y="1044989"/>
            <a:ext cx="504055" cy="288032"/>
          </a:xfrm>
          <a:prstGeom prst="cloudCallout">
            <a:avLst>
              <a:gd name="adj1" fmla="val 33887"/>
              <a:gd name="adj2" fmla="val 121344"/>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sp>
        <p:nvSpPr>
          <p:cNvPr id="21" name="Bocadillo nube: nube 20">
            <a:extLst>
              <a:ext uri="{FF2B5EF4-FFF2-40B4-BE49-F238E27FC236}">
                <a16:creationId xmlns:a16="http://schemas.microsoft.com/office/drawing/2014/main" id="{2B0BBA03-B760-494B-A759-8405435960E5}"/>
              </a:ext>
            </a:extLst>
          </p:cNvPr>
          <p:cNvSpPr/>
          <p:nvPr/>
        </p:nvSpPr>
        <p:spPr>
          <a:xfrm>
            <a:off x="9694811" y="1607050"/>
            <a:ext cx="504055" cy="288032"/>
          </a:xfrm>
          <a:prstGeom prst="cloudCallout">
            <a:avLst>
              <a:gd name="adj1" fmla="val 56976"/>
              <a:gd name="adj2" fmla="val -83565"/>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a:solidFill>
                  <a:schemeClr val="tx2"/>
                </a:solidFill>
              </a:rPr>
              <a:t>?</a:t>
            </a:r>
          </a:p>
        </p:txBody>
      </p:sp>
      <p:pic>
        <p:nvPicPr>
          <p:cNvPr id="2052" name="Picture 4" descr="Resolviendo matematicas fotografías e imágenes de alta resolución - Alamy">
            <a:extLst>
              <a:ext uri="{FF2B5EF4-FFF2-40B4-BE49-F238E27FC236}">
                <a16:creationId xmlns:a16="http://schemas.microsoft.com/office/drawing/2014/main" id="{3D161581-24E9-4091-904F-3986D2665C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701"/>
          <a:stretch/>
        </p:blipFill>
        <p:spPr bwMode="auto">
          <a:xfrm>
            <a:off x="6348209" y="3981854"/>
            <a:ext cx="4066683" cy="270068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2" name="Bocadillo: rectángulo 21">
            <a:extLst>
              <a:ext uri="{FF2B5EF4-FFF2-40B4-BE49-F238E27FC236}">
                <a16:creationId xmlns:a16="http://schemas.microsoft.com/office/drawing/2014/main" id="{34A0948D-8FA0-4BCF-8110-05010FCADAC5}"/>
              </a:ext>
            </a:extLst>
          </p:cNvPr>
          <p:cNvSpPr/>
          <p:nvPr/>
        </p:nvSpPr>
        <p:spPr>
          <a:xfrm>
            <a:off x="9670185" y="3892541"/>
            <a:ext cx="2190884" cy="711654"/>
          </a:xfrm>
          <a:prstGeom prst="wedgeRectCallout">
            <a:avLst>
              <a:gd name="adj1" fmla="val -56072"/>
              <a:gd name="adj2" fmla="val 6834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tx2"/>
                </a:solidFill>
              </a:rPr>
              <a:t>…la siguiente parte ya Ustedes la conocen por su experiencia previa…</a:t>
            </a:r>
            <a:endParaRPr lang="es-PE" sz="1200" dirty="0">
              <a:solidFill>
                <a:schemeClr val="tx2"/>
              </a:solidFill>
            </a:endParaRPr>
          </a:p>
        </p:txBody>
      </p:sp>
    </p:spTree>
    <p:extLst>
      <p:ext uri="{BB962C8B-B14F-4D97-AF65-F5344CB8AC3E}">
        <p14:creationId xmlns:p14="http://schemas.microsoft.com/office/powerpoint/2010/main" val="312435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35593" y="3445548"/>
            <a:ext cx="3637471"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EFECTO SPOTLIGHT</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594200" cy="590931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pensar que un acto, elemento o característica propia resulta muy llamativo y todo el mundo va a verlo y haber de él (tanto bien como mal).</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básicamente, se refiere a que las valoraciones que hacemos, a menudo, van de la mano de prejuicios egocéntricos.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Sobreestimación que las personas realizan de la saliencia de su conducta o características. Dicho de otra manera, las personas consideran que un acto o elemento propio resulta muy llamativo y todo el mundo va a verlo y a juzgarlo.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asocia con la preocupación que puede suscitar de manera recurrente a un individuo, cuando sus pensamientos se centran alrededor de lo que él supone es un defecto. </a:t>
            </a:r>
          </a:p>
        </p:txBody>
      </p:sp>
      <p:pic>
        <p:nvPicPr>
          <p:cNvPr id="3074" name="Picture 2" descr="Efecto Spotlight: ¿Por qué creemos que nos observan?">
            <a:extLst>
              <a:ext uri="{FF2B5EF4-FFF2-40B4-BE49-F238E27FC236}">
                <a16:creationId xmlns:a16="http://schemas.microsoft.com/office/drawing/2014/main" id="{83A64004-5DB2-4FA0-B15D-9CDAF1940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65" y="332656"/>
            <a:ext cx="4942462" cy="26642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fecto spotlight ¿lo conoces? #Bienestar #Uninter imperfecciones">
            <a:extLst>
              <a:ext uri="{FF2B5EF4-FFF2-40B4-BE49-F238E27FC236}">
                <a16:creationId xmlns:a16="http://schemas.microsoft.com/office/drawing/2014/main" id="{5BFBD420-3E40-4BB5-A8C5-1837EEBBF5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1328" y="3284984"/>
            <a:ext cx="2828115" cy="18863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l hábito que debes dejar de seguir para ser un buen líder">
            <a:extLst>
              <a:ext uri="{FF2B5EF4-FFF2-40B4-BE49-F238E27FC236}">
                <a16:creationId xmlns:a16="http://schemas.microsoft.com/office/drawing/2014/main" id="{B667244D-DBF4-4A52-A0CC-EB33CB7307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12699" y="4365104"/>
            <a:ext cx="2641024" cy="173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01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81538" y="3460936"/>
            <a:ext cx="4729372"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HEURISTICA DE DISPONIBILIDAD</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69876" y="188640"/>
            <a:ext cx="4594200" cy="6740307"/>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basarnos en los ejemplos inmediatos que nos vienen a la mente al hacer juicios.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atajo mental que se basa en ejemplos inmediatos que llegan a la mente de una persona determinada al evaluar un tema, concepto, método o decisión específicos.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Nuestra mente usa ejemplos inmediatos para calcular la probabilidad de que algo esté pasando. Para esto el cerebro trae a la memoria respuestas usando lo que tiene a disposición más rápidamente.</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tenemos de juzgar la frecuencia o la probabilidad de un acontecimiento en términos de lo fácil que es pensar en ejemplos relacionados con el mismo. En el uso de este proceso mental, el factor más importante para los individuos no es el contenido del recuerdo, sino la facilidad con la que recordamos o nos imaginamos un determinado contenido. </a:t>
            </a:r>
          </a:p>
        </p:txBody>
      </p:sp>
      <p:pic>
        <p:nvPicPr>
          <p:cNvPr id="11" name="Picture 2">
            <a:extLst>
              <a:ext uri="{FF2B5EF4-FFF2-40B4-BE49-F238E27FC236}">
                <a16:creationId xmlns:a16="http://schemas.microsoft.com/office/drawing/2014/main" id="{1771969C-9632-42A0-A8D1-6831E2875C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546626C7-E32B-4714-A687-BF2B19526B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7084915"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2B83B1B-A54E-435A-BD57-A5D29B2EA4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273968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970931F8-EA8C-4399-8DFD-0FFA9CC6BD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4" t="4999" r="17504" b="94320"/>
          <a:stretch/>
        </p:blipFill>
        <p:spPr bwMode="auto">
          <a:xfrm>
            <a:off x="5645217"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141019" y="3453242"/>
            <a:ext cx="4048352" cy="415498"/>
          </a:xfrm>
          <a:prstGeom prst="rect">
            <a:avLst/>
          </a:prstGeom>
          <a:noFill/>
        </p:spPr>
        <p:txBody>
          <a:bodyPr wrap="none" rtlCol="0">
            <a:spAutoFit/>
          </a:bodyPr>
          <a:lstStyle/>
          <a:p>
            <a:r>
              <a:rPr lang="es-MX"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ATRIBUCIÓN DEFENSIVA</a:t>
            </a:r>
            <a:endParaRPr lang="es-PE"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5314280" cy="6463308"/>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Predisposición a hacer responsables a las víctimas de un suceso de lo que les ha ocurrido. Este sesgo nos permite reducir la amenaza de que las cosas pueden ocurrir sin nuestro control, y por tanto sucedernos a nosotros también.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del observador de un acontecimiento a realizar cualquier atribución que pueda reducir mejor la amenaza que representa la situación para él o ella.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atribuciones de culpa se correlacionan negativamente con las similitudes entre el observador y las personas involucradas en el percance, es decir, se atribuye más responsabilidad a las personas involucradas que son diferentes al observador. Asignar responsabilidad permite al observador creer que el percance fue controlable y, por lo tanto, prevenible.</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un percance grave culparemos menos a la víctima y mas al atacante si nos relacionamos o reflejamos mejor con la víctima, y viceversa.</a:t>
            </a:r>
          </a:p>
        </p:txBody>
      </p:sp>
      <p:pic>
        <p:nvPicPr>
          <p:cNvPr id="12" name="Picture 2">
            <a:extLst>
              <a:ext uri="{FF2B5EF4-FFF2-40B4-BE49-F238E27FC236}">
                <a16:creationId xmlns:a16="http://schemas.microsoft.com/office/drawing/2014/main" id="{D646D29B-D330-4B94-B73F-8E9D97F2D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193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482948" y="3453242"/>
            <a:ext cx="4732193" cy="415498"/>
          </a:xfrm>
          <a:prstGeom prst="rect">
            <a:avLst/>
          </a:prstGeom>
          <a:noFill/>
        </p:spPr>
        <p:txBody>
          <a:bodyPr wrap="none" rtlCol="0">
            <a:spAutoFit/>
          </a:bodyPr>
          <a:lstStyle/>
          <a:p>
            <a:r>
              <a:rPr lang="es-MX"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HIPÓTESIS DEL MUNDO JUSTO</a:t>
            </a:r>
            <a:endParaRPr lang="es-PE" sz="21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450184" cy="507831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creer que el mundo es justo y asumir que los actos de injusticia son merecidos.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creer que el mundo es un lugar justo en el que las personas obtienen lo que merecen. Las personas necesitan creer que lo que se tiene en la vida es consecuencia de los actos realizados o del mérito personal para tener una sensación de control sobre el medio.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 atribuir consecuencias a (o esperar consecuencias como el resultado de) cualquier una fuerza universal que restaura equilibrio moral o a una conexión universal entre la naturaleza de las acciones y sus resultados.</a:t>
            </a:r>
          </a:p>
        </p:txBody>
      </p:sp>
      <p:pic>
        <p:nvPicPr>
          <p:cNvPr id="12" name="Picture 2">
            <a:extLst>
              <a:ext uri="{FF2B5EF4-FFF2-40B4-BE49-F238E27FC236}">
                <a16:creationId xmlns:a16="http://schemas.microsoft.com/office/drawing/2014/main" id="{D646D29B-D330-4B94-B73F-8E9D97F2DC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A5627CFC-53A4-482A-AF99-162D595F0D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38732"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97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67069" y="3460936"/>
            <a:ext cx="3500445"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REALISMO INGENUO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594200" cy="3139321"/>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pensar que observamos la realidad con objetividad y los demás son irracionales, desinformados o sesgados.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Creencia sesgada que nos hace pensar que somos poseedores de la verdad y la razón, que vemos la realidad tal y como es, que “no tenemos sesgos cognitivos que perturben nuestra racionalidad”.</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xxxxx</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pic>
        <p:nvPicPr>
          <p:cNvPr id="15" name="Picture 2">
            <a:extLst>
              <a:ext uri="{FF2B5EF4-FFF2-40B4-BE49-F238E27FC236}">
                <a16:creationId xmlns:a16="http://schemas.microsoft.com/office/drawing/2014/main" id="{82084DAF-B018-41D7-A61E-41D0369F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F4DB3A9-4E9F-404E-9BFA-5F16D4C9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AE42CCB-854D-4022-AF78-1A2AB1F1E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68A29BC-8BA9-4EE6-BFC7-75AB7ECE5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38732"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97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489" y="3460936"/>
            <a:ext cx="3343288"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CINISMO INGENUO</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810224" cy="2308324"/>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esperar un sesgo mas egocéntrico en los demás que en nosotros mismos, en otras palabras es una creencia de que las personas esperan que el juicio de alguien esté motivado por sus propios intereses y que tienen un sesgo exageradamente egocéntrico.</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xxxxx</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pic>
        <p:nvPicPr>
          <p:cNvPr id="15" name="Picture 2">
            <a:extLst>
              <a:ext uri="{FF2B5EF4-FFF2-40B4-BE49-F238E27FC236}">
                <a16:creationId xmlns:a16="http://schemas.microsoft.com/office/drawing/2014/main" id="{82084DAF-B018-41D7-A61E-41D0369F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F4DB3A9-4E9F-404E-9BFA-5F16D4C9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8AE42CCB-854D-4022-AF78-1A2AB1F1E97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4183909"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68A29BC-8BA9-4EE6-BFC7-75AB7ECE5A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5638732"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714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38418" y="3460936"/>
            <a:ext cx="2843151" cy="400110"/>
          </a:xfrm>
          <a:prstGeom prst="rect">
            <a:avLst/>
          </a:prstGeom>
          <a:noFill/>
        </p:spPr>
        <p:txBody>
          <a:bodyPr wrap="none" rtlCol="0">
            <a:spAutoFit/>
          </a:bodyPr>
          <a:lstStyle/>
          <a:p>
            <a:r>
              <a:rPr lang="es-MX"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EFECTO FORER</a:t>
            </a:r>
            <a:endParaRPr lang="es-PE" sz="20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3E33A45C-458D-4684-ACFF-51D4729953EA}"/>
              </a:ext>
            </a:extLst>
          </p:cNvPr>
          <p:cNvSpPr txBox="1"/>
          <p:nvPr/>
        </p:nvSpPr>
        <p:spPr>
          <a:xfrm>
            <a:off x="1284188" y="332656"/>
            <a:ext cx="4810224" cy="618630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atribuir descripciones de rasgos personales supuestamente específicos, pero que en realidad son tan vagos o generales.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efecto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Forer</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efecto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Barnum</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hace referencia a cuando las personas percibimos como válida una afirmación exclusiva sobre nosotros mismos que podría ser igual de válida para cualquier otra persona. Esto suele ocurrir con afirmaciones vagas y ambiguas, que realmente no llegan a ninguna conclusión.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Todos somos susceptibles al efecto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Forer</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alguna manera, especialmente cuando estas afirmaciones hacen referencia a algo de nuestro futuro.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futuro siempre ha sido, y será, algo que nos crea incertidumbre a los humanos, por esto cuando alguien nos da un anticipo sobre nuestro futuro sentimos que en cierto modo podemos controlarlo. </a:t>
            </a:r>
          </a:p>
        </p:txBody>
      </p:sp>
      <p:pic>
        <p:nvPicPr>
          <p:cNvPr id="15" name="Picture 2">
            <a:extLst>
              <a:ext uri="{FF2B5EF4-FFF2-40B4-BE49-F238E27FC236}">
                <a16:creationId xmlns:a16="http://schemas.microsoft.com/office/drawing/2014/main" id="{82084DAF-B018-41D7-A61E-41D0369F7C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284188" y="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6F4DB3A9-4E9F-404E-9BFA-5F16D4C932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2729086" y="0"/>
            <a:ext cx="1440160" cy="21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07621" y="3430159"/>
            <a:ext cx="43815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CONFIGURACIÓN GLOBAL DE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88640"/>
            <a:ext cx="8928992" cy="590931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USUARIO DE GIT</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--global user.name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"John Doe”</a:t>
            </a:r>
          </a:p>
          <a:p>
            <a:pPr marL="285750" indent="-285750" algn="just">
              <a:buFont typeface="Arial" panose="020B0604020202020204" pitchFamily="34" charset="0"/>
              <a:buChar char="•"/>
            </a:pPr>
            <a:endParaRPr lang="es-PE" dirty="0">
              <a:solidFill>
                <a:schemeClr val="tx2"/>
              </a:solidFill>
              <a:latin typeface="Calibri" panose="020F0502020204030204" pitchFamily="34" charset="0"/>
              <a:cs typeface="Calibri" panose="020F0502020204030204" pitchFamily="34" charset="0"/>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CORREO DE GIT</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--global user.email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johndoe@example.com</a:t>
            </a:r>
            <a:endParaRPr lang="es-PE"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DE TEXTO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--global core.editor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emacs  </a:t>
            </a:r>
            <a:r>
              <a:rPr lang="es-PE"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Emacs)</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--global core.editor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"code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wait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Visual Studio Code)</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--global </a:t>
            </a:r>
            <a:r>
              <a:rPr lang="es-PE"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core.editor</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“’C:/[Ruta PC]/</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notepad</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++.exe'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multiInst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notabbar</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nosession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noPlugin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 </a:t>
            </a:r>
            <a:r>
              <a:rPr lang="es-PE"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(Editor Notepad++)</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algn="just"/>
            <a:endParaRPr lang="es-PE" dirty="0">
              <a:solidFill>
                <a:schemeClr val="tx2"/>
              </a:solidFill>
              <a:latin typeface="Calibri" panose="020F0502020204030204" pitchFamily="34" charset="0"/>
              <a:cs typeface="Calibri" panose="020F0502020204030204" pitchFamily="34" charset="0"/>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VERIFICANDO LA CONFIGURACIÓN DEL GIT</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–list</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VERIFICANDO LA CONFIGURACIÓN A NIVEL DE PROPIEDADES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config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key</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&gt; </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user.name</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git config user.email</a:t>
            </a:r>
          </a:p>
          <a:p>
            <a:pPr marL="742950" lvl="1"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29</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a:t>
            </a:fld>
            <a:endParaRPr lang="es-ES" noProof="0" dirty="0"/>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039091" y="3430159"/>
            <a:ext cx="384445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¿QUÉ ES SESGO COGNITIVO?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34" name="CuadroTexto 33">
            <a:extLst>
              <a:ext uri="{FF2B5EF4-FFF2-40B4-BE49-F238E27FC236}">
                <a16:creationId xmlns:a16="http://schemas.microsoft.com/office/drawing/2014/main" id="{C47B1805-CA3E-41E9-91ED-8F551C5D3900}"/>
              </a:ext>
            </a:extLst>
          </p:cNvPr>
          <p:cNvSpPr txBox="1"/>
          <p:nvPr/>
        </p:nvSpPr>
        <p:spPr>
          <a:xfrm>
            <a:off x="1413892" y="212066"/>
            <a:ext cx="7920880" cy="5355312"/>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efecto psicológico que produce una desviación en el procesamiento mental, lo que lleva a una distorsión, juicio inexacto, interpretación ilógica, o lo que se llama en términos generales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IRRACIONALISMO</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que se da sobre la base de la interpretación de la información disponible, aunque los datos no sean lógicos o no estén relacionados entre sí.</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existencia de sesgos cognitivos parece ser un rasgo adaptativo surgido durante la evolución humana, que ayudaría a tomar decisiones rápidas ante ciertos estímulos potencialmente dañinos, en situaciones en las que una respuesta inmediata puede ser más valiosa para la supervivencia que un análisis detallado. Son atajos mentales que evolutivamente han sido útiles porque nos han permitido tomar decisiones de forma más rápida.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Esta inmediatez puede conducir a tomar decisiones erróneas, a veces, con consecuencias graves.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psicología cognitiva estudia este efecto, así como otras estrategias y estructuras que utilizamos para procesar la información, habiendo identificado una gran cantidad de ellos, con frecuencia relacionados entre sí.</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 name="Picture 2" descr="Los sesgos cognitivos - Hipnos Y Hermes">
            <a:extLst>
              <a:ext uri="{FF2B5EF4-FFF2-40B4-BE49-F238E27FC236}">
                <a16:creationId xmlns:a16="http://schemas.microsoft.com/office/drawing/2014/main" id="{67F12A8A-6557-441C-AFE4-8906AC79D6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82" t="7792" r="7956"/>
          <a:stretch/>
        </p:blipFill>
        <p:spPr bwMode="auto">
          <a:xfrm>
            <a:off x="9634697" y="239423"/>
            <a:ext cx="1995891" cy="11521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ject manager 10 sesgos cognitivos. Daniel Echeverría">
            <a:extLst>
              <a:ext uri="{FF2B5EF4-FFF2-40B4-BE49-F238E27FC236}">
                <a16:creationId xmlns:a16="http://schemas.microsoft.com/office/drawing/2014/main" id="{858157E9-4945-4B34-97DD-9C42518D37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9" t="3332" r="1588" b="3137"/>
          <a:stretch/>
        </p:blipFill>
        <p:spPr bwMode="auto">
          <a:xfrm>
            <a:off x="1748459" y="5541529"/>
            <a:ext cx="2211187" cy="12718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 proceso de toma de decisiones - Cepymenews">
            <a:extLst>
              <a:ext uri="{FF2B5EF4-FFF2-40B4-BE49-F238E27FC236}">
                <a16:creationId xmlns:a16="http://schemas.microsoft.com/office/drawing/2014/main" id="{A4BBFCD8-D271-4643-A289-D822CC4CDA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180" y="5325967"/>
            <a:ext cx="2799496" cy="1487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30</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31</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32</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33</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34</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35</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36</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37</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38</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xplosión: 14 puntos 20">
            <a:extLst>
              <a:ext uri="{FF2B5EF4-FFF2-40B4-BE49-F238E27FC236}">
                <a16:creationId xmlns:a16="http://schemas.microsoft.com/office/drawing/2014/main" id="{D825A0CF-F1B1-4ADC-93C8-F23B2E5133DC}"/>
              </a:ext>
            </a:extLst>
          </p:cNvPr>
          <p:cNvSpPr/>
          <p:nvPr/>
        </p:nvSpPr>
        <p:spPr>
          <a:xfrm rot="1719178">
            <a:off x="2680558" y="627265"/>
            <a:ext cx="8592875" cy="5603469"/>
          </a:xfrm>
          <a:prstGeom prst="irregularSeal2">
            <a:avLst/>
          </a:prstGeom>
          <a:solidFill>
            <a:schemeClr val="accent5">
              <a:lumMod val="40000"/>
              <a:lumOff val="6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414897" y="3430159"/>
            <a:ext cx="93647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TIPOS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644605" y="332098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9790816" y="332098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BA8D8859-18B1-4F17-9F6F-5E4F5BA695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3790156" y="616530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3794894" y="75594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8540098" y="616530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a:extLst>
              <a:ext uri="{FF2B5EF4-FFF2-40B4-BE49-F238E27FC236}">
                <a16:creationId xmlns:a16="http://schemas.microsoft.com/office/drawing/2014/main" id="{285CA541-F0B9-44B7-BA46-D91A064D21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84" t="4999" r="17504" b="94320"/>
          <a:stretch/>
        </p:blipFill>
        <p:spPr bwMode="auto">
          <a:xfrm>
            <a:off x="8542684" y="755940"/>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sgos cognitivos | Divulgación Minciencias">
            <a:extLst>
              <a:ext uri="{FF2B5EF4-FFF2-40B4-BE49-F238E27FC236}">
                <a16:creationId xmlns:a16="http://schemas.microsoft.com/office/drawing/2014/main" id="{88714EAD-4D2E-4FCE-9E50-751AAB8A69F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01" t="4850" b="2751"/>
          <a:stretch/>
        </p:blipFill>
        <p:spPr bwMode="auto">
          <a:xfrm>
            <a:off x="4574642" y="1376572"/>
            <a:ext cx="4366993" cy="4104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09565" y="3430159"/>
            <a:ext cx="358540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CONFIRMACIÓN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2">
            <a:extLst>
              <a:ext uri="{FF2B5EF4-FFF2-40B4-BE49-F238E27FC236}">
                <a16:creationId xmlns:a16="http://schemas.microsoft.com/office/drawing/2014/main" id="{B6836C6E-38C0-43AE-9C61-0EF5FF3A50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485900" y="4192"/>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950864"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BA8D8859-18B1-4F17-9F6F-5E4F5BA695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586643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41171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 sesgo de confirmación con ejemplos e implicaciones | Algo Poco">
            <a:extLst>
              <a:ext uri="{FF2B5EF4-FFF2-40B4-BE49-F238E27FC236}">
                <a16:creationId xmlns:a16="http://schemas.microsoft.com/office/drawing/2014/main" id="{74E976F3-3397-49C1-ACF3-806CE12E51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411" t="6130" r="3687" b="2868"/>
          <a:stretch/>
        </p:blipFill>
        <p:spPr bwMode="auto">
          <a:xfrm>
            <a:off x="6094412" y="364042"/>
            <a:ext cx="2777437" cy="2031325"/>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485900" y="613168"/>
            <a:ext cx="4594200"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buscar, encontrar y recordar información que confirma nuestras percepciones u opiniones.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confirmar las propias creencias o hipótesis, sin importar que estás sean falsas o incompletas.</a:t>
            </a:r>
          </a:p>
        </p:txBody>
      </p:sp>
      <p:pic>
        <p:nvPicPr>
          <p:cNvPr id="10" name="Imagen 9">
            <a:extLst>
              <a:ext uri="{FF2B5EF4-FFF2-40B4-BE49-F238E27FC236}">
                <a16:creationId xmlns:a16="http://schemas.microsoft.com/office/drawing/2014/main" id="{F8D12BA4-7184-42A6-B1D7-529E24BCB142}"/>
              </a:ext>
            </a:extLst>
          </p:cNvPr>
          <p:cNvPicPr>
            <a:picLocks noChangeAspect="1"/>
          </p:cNvPicPr>
          <p:nvPr/>
        </p:nvPicPr>
        <p:blipFill>
          <a:blip r:embed="rId5"/>
          <a:stretch>
            <a:fillRect/>
          </a:stretch>
        </p:blipFill>
        <p:spPr>
          <a:xfrm>
            <a:off x="1485900" y="3037445"/>
            <a:ext cx="2013656" cy="1960101"/>
          </a:xfrm>
          <a:prstGeom prst="rect">
            <a:avLst/>
          </a:prstGeom>
        </p:spPr>
      </p:pic>
      <p:pic>
        <p:nvPicPr>
          <p:cNvPr id="11" name="Imagen 10">
            <a:extLst>
              <a:ext uri="{FF2B5EF4-FFF2-40B4-BE49-F238E27FC236}">
                <a16:creationId xmlns:a16="http://schemas.microsoft.com/office/drawing/2014/main" id="{1EC8E15E-9ECD-43A4-9AF8-8FE7D9B08D76}"/>
              </a:ext>
            </a:extLst>
          </p:cNvPr>
          <p:cNvPicPr>
            <a:picLocks noChangeAspect="1"/>
          </p:cNvPicPr>
          <p:nvPr/>
        </p:nvPicPr>
        <p:blipFill>
          <a:blip r:embed="rId6"/>
          <a:stretch>
            <a:fillRect/>
          </a:stretch>
        </p:blipFill>
        <p:spPr>
          <a:xfrm>
            <a:off x="3681188" y="4704148"/>
            <a:ext cx="2450707" cy="1919359"/>
          </a:xfrm>
          <a:prstGeom prst="rect">
            <a:avLst/>
          </a:prstGeom>
        </p:spPr>
      </p:pic>
      <p:pic>
        <p:nvPicPr>
          <p:cNvPr id="12" name="Imagen 11">
            <a:extLst>
              <a:ext uri="{FF2B5EF4-FFF2-40B4-BE49-F238E27FC236}">
                <a16:creationId xmlns:a16="http://schemas.microsoft.com/office/drawing/2014/main" id="{9BA3497E-7F67-4637-822C-B29F3E003AF3}"/>
              </a:ext>
            </a:extLst>
          </p:cNvPr>
          <p:cNvPicPr>
            <a:picLocks noChangeAspect="1"/>
          </p:cNvPicPr>
          <p:nvPr/>
        </p:nvPicPr>
        <p:blipFill>
          <a:blip r:embed="rId7"/>
          <a:stretch>
            <a:fillRect/>
          </a:stretch>
        </p:blipFill>
        <p:spPr>
          <a:xfrm>
            <a:off x="5150518" y="3063746"/>
            <a:ext cx="3384375" cy="1499581"/>
          </a:xfrm>
          <a:prstGeom prst="rect">
            <a:avLst/>
          </a:prstGeom>
        </p:spPr>
      </p:pic>
      <p:pic>
        <p:nvPicPr>
          <p:cNvPr id="13" name="Imagen 12">
            <a:extLst>
              <a:ext uri="{FF2B5EF4-FFF2-40B4-BE49-F238E27FC236}">
                <a16:creationId xmlns:a16="http://schemas.microsoft.com/office/drawing/2014/main" id="{BE9DE157-EE7D-4817-A70F-F8B395DC78BC}"/>
              </a:ext>
            </a:extLst>
          </p:cNvPr>
          <p:cNvPicPr>
            <a:picLocks noChangeAspect="1"/>
          </p:cNvPicPr>
          <p:nvPr/>
        </p:nvPicPr>
        <p:blipFill>
          <a:blip r:embed="rId8"/>
          <a:stretch>
            <a:fillRect/>
          </a:stretch>
        </p:blipFill>
        <p:spPr>
          <a:xfrm>
            <a:off x="7306738" y="4846657"/>
            <a:ext cx="3558330" cy="1955259"/>
          </a:xfrm>
          <a:prstGeom prst="rect">
            <a:avLst/>
          </a:prstGeom>
        </p:spPr>
      </p:pic>
      <p:pic>
        <p:nvPicPr>
          <p:cNvPr id="1034" name="Picture 10" descr="12 sesgos cognitivos que limitan nuestra capacidad de innovación – Parte I  – Sociedad de la Innovación">
            <a:extLst>
              <a:ext uri="{FF2B5EF4-FFF2-40B4-BE49-F238E27FC236}">
                <a16:creationId xmlns:a16="http://schemas.microsoft.com/office/drawing/2014/main" id="{39083D1F-0756-4FBE-823A-8399ABA7841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85903" y="1648604"/>
            <a:ext cx="2613670" cy="149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992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09565" y="3430159"/>
            <a:ext cx="358540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CONFIRMACIÓN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5" name="Picture 2">
            <a:extLst>
              <a:ext uri="{FF2B5EF4-FFF2-40B4-BE49-F238E27FC236}">
                <a16:creationId xmlns:a16="http://schemas.microsoft.com/office/drawing/2014/main" id="{FC1293A8-39EF-4D8A-A54E-ECE326EF61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485900" y="4192"/>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E3F49AB-67CD-4212-A0AA-3E01DCA75A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950864"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CCE23289-4EA9-429F-BFCF-E58F1EFFB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586643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FA75F1F-E75C-49AB-AD14-D09957355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41171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CE4C6BB1-6C35-4B2F-8F0F-B8CBC498F516}"/>
              </a:ext>
            </a:extLst>
          </p:cNvPr>
          <p:cNvPicPr>
            <a:picLocks noChangeAspect="1"/>
          </p:cNvPicPr>
          <p:nvPr/>
        </p:nvPicPr>
        <p:blipFill rotWithShape="1">
          <a:blip r:embed="rId4"/>
          <a:srcRect t="4352"/>
          <a:stretch/>
        </p:blipFill>
        <p:spPr>
          <a:xfrm>
            <a:off x="1491952" y="620688"/>
            <a:ext cx="5161508" cy="4989273"/>
          </a:xfrm>
          <a:prstGeom prst="rect">
            <a:avLst/>
          </a:prstGeom>
        </p:spPr>
      </p:pic>
      <p:sp>
        <p:nvSpPr>
          <p:cNvPr id="20" name="CuadroTexto 19">
            <a:extLst>
              <a:ext uri="{FF2B5EF4-FFF2-40B4-BE49-F238E27FC236}">
                <a16:creationId xmlns:a16="http://schemas.microsoft.com/office/drawing/2014/main" id="{7DF4F8B9-E61E-4159-982D-5AC095F5A4A0}"/>
              </a:ext>
            </a:extLst>
          </p:cNvPr>
          <p:cNvSpPr txBox="1"/>
          <p:nvPr/>
        </p:nvSpPr>
        <p:spPr>
          <a:xfrm>
            <a:off x="7062050" y="620688"/>
            <a:ext cx="4594200" cy="2308324"/>
          </a:xfrm>
          <a:prstGeom prst="rect">
            <a:avLst/>
          </a:prstGeom>
          <a:noFill/>
        </p:spPr>
        <p:txBody>
          <a:bodyPr wrap="square" rtlCol="0">
            <a:spAutoFit/>
          </a:bodyPr>
          <a:lstStyle/>
          <a:p>
            <a:pPr algn="just"/>
            <a:r>
              <a:rPr lang="es-ES"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PELIGROS DEL SESGO DE CONFIRMACIÓN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Falta de criterio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Buscamos información de forma sesgada</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Tendemos al prejuicio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Recuerdos selectivos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Juzgaremos erróneamente a las personas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Tomamos decisiones equivocadas</a:t>
            </a:r>
          </a:p>
        </p:txBody>
      </p:sp>
    </p:spTree>
    <p:extLst>
      <p:ext uri="{BB962C8B-B14F-4D97-AF65-F5344CB8AC3E}">
        <p14:creationId xmlns:p14="http://schemas.microsoft.com/office/powerpoint/2010/main" val="13002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09565" y="3430159"/>
            <a:ext cx="358540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CONFIRMACIÓN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5" name="Picture 2">
            <a:extLst>
              <a:ext uri="{FF2B5EF4-FFF2-40B4-BE49-F238E27FC236}">
                <a16:creationId xmlns:a16="http://schemas.microsoft.com/office/drawing/2014/main" id="{FC1293A8-39EF-4D8A-A54E-ECE326EF61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0" t="4999" r="82988" b="94320"/>
          <a:stretch/>
        </p:blipFill>
        <p:spPr bwMode="auto">
          <a:xfrm>
            <a:off x="1485900" y="4192"/>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1E3F49AB-67CD-4212-A0AA-3E01DCA75A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950864"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CCE23289-4EA9-429F-BFCF-E58F1EFFB1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498" t="4999" r="50290" b="94320"/>
          <a:stretch/>
        </p:blipFill>
        <p:spPr bwMode="auto">
          <a:xfrm>
            <a:off x="5866430" y="-1984"/>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0FA75F1F-E75C-49AB-AD14-D09957355A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411710" y="-1984"/>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0D33CA09-FA82-4A41-AB27-683790267F60}"/>
              </a:ext>
            </a:extLst>
          </p:cNvPr>
          <p:cNvSpPr txBox="1"/>
          <p:nvPr/>
        </p:nvSpPr>
        <p:spPr>
          <a:xfrm>
            <a:off x="1485900" y="404664"/>
            <a:ext cx="4594200" cy="2308324"/>
          </a:xfrm>
          <a:prstGeom prst="rect">
            <a:avLst/>
          </a:prstGeom>
          <a:noFill/>
        </p:spPr>
        <p:txBody>
          <a:bodyPr wrap="square" rtlCol="0">
            <a:spAutoFit/>
          </a:bodyPr>
          <a:lstStyle/>
          <a:p>
            <a:pPr algn="just"/>
            <a:r>
              <a:rPr lang="es-ES"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PELIGROS DEL SESGO DE CONFIRMACIÓN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Falta de criterio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Buscamos información de forma sesgada</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Tendemos al prejuicio</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Recuerdos selectivos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Juzgaremos erróneamente a las personas</a:t>
            </a:r>
          </a:p>
          <a:p>
            <a:pPr marL="342900" indent="-342900" algn="just">
              <a:buFont typeface="+mj-lt"/>
              <a:buAutoNum type="arabicPeriod"/>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Tomamos decisiones equivocadas</a:t>
            </a:r>
          </a:p>
        </p:txBody>
      </p:sp>
    </p:spTree>
    <p:extLst>
      <p:ext uri="{BB962C8B-B14F-4D97-AF65-F5344CB8AC3E}">
        <p14:creationId xmlns:p14="http://schemas.microsoft.com/office/powerpoint/2010/main" val="226263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7701" y="3430159"/>
            <a:ext cx="192168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EFECTO HALO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1" name="Picture 2">
            <a:extLst>
              <a:ext uri="{FF2B5EF4-FFF2-40B4-BE49-F238E27FC236}">
                <a16:creationId xmlns:a16="http://schemas.microsoft.com/office/drawing/2014/main" id="{877FCD9B-60A0-438B-8873-454798BD05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352" t="4999" r="1436" b="94320"/>
          <a:stretch/>
        </p:blipFill>
        <p:spPr bwMode="auto">
          <a:xfrm>
            <a:off x="2769671" y="-1075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21198" y="-1075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4222204" y="-10758"/>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21198" y="332656"/>
            <a:ext cx="4413174" cy="369331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que hace que si notamos, en una persona, alguna característica positiva, esta impresión se extenderá a otros rasgos de la persona, sobre todo si no tenemos ninguna información de dichos rasgos.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definir el conjunto de la imagen de una persona, basándonos en uno de sus rasgos. Si la PERSONA X es atractivo, también será un ciudadano responsable y respetará la ley al pie de la letra.</a:t>
            </a:r>
          </a:p>
        </p:txBody>
      </p:sp>
      <p:pic>
        <p:nvPicPr>
          <p:cNvPr id="1026" name="Picture 2" descr="Efecto Halo. Project Managers no dejarnos llevar. Daniel Echeverría">
            <a:extLst>
              <a:ext uri="{FF2B5EF4-FFF2-40B4-BE49-F238E27FC236}">
                <a16:creationId xmlns:a16="http://schemas.microsoft.com/office/drawing/2014/main" id="{78DEABDC-B4A8-407A-966C-97302C1871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6540" y="404664"/>
            <a:ext cx="3393181" cy="26697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223,428 imágenes de Incorrecto - Imágenes, fotos y vectores de stock |  Shutterstock">
            <a:extLst>
              <a:ext uri="{FF2B5EF4-FFF2-40B4-BE49-F238E27FC236}">
                <a16:creationId xmlns:a16="http://schemas.microsoft.com/office/drawing/2014/main" id="{08C93852-37A1-4081-9C64-963D3CD4B42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159174" y="476672"/>
            <a:ext cx="677053" cy="6272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ogo de correcto diseño editable">
            <a:extLst>
              <a:ext uri="{FF2B5EF4-FFF2-40B4-BE49-F238E27FC236}">
                <a16:creationId xmlns:a16="http://schemas.microsoft.com/office/drawing/2014/main" id="{F84D8974-D832-4D3C-A319-828CC05A7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2524" y="476672"/>
            <a:ext cx="627201" cy="627201"/>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12682FD-27BD-4266-8581-D18EAC1FFD2D}"/>
              </a:ext>
            </a:extLst>
          </p:cNvPr>
          <p:cNvPicPr>
            <a:picLocks noChangeAspect="1"/>
          </p:cNvPicPr>
          <p:nvPr/>
        </p:nvPicPr>
        <p:blipFill>
          <a:blip r:embed="rId7"/>
          <a:stretch>
            <a:fillRect/>
          </a:stretch>
        </p:blipFill>
        <p:spPr>
          <a:xfrm>
            <a:off x="2898078" y="4293096"/>
            <a:ext cx="2177160" cy="2309840"/>
          </a:xfrm>
          <a:prstGeom prst="rect">
            <a:avLst/>
          </a:prstGeom>
        </p:spPr>
      </p:pic>
      <p:pic>
        <p:nvPicPr>
          <p:cNvPr id="9" name="Picture 8" descr="Muere Maradona: Así fue el Maradona entrenador: dirigió hasta el final de  su vida | MARCA Claro Argentina">
            <a:extLst>
              <a:ext uri="{FF2B5EF4-FFF2-40B4-BE49-F238E27FC236}">
                <a16:creationId xmlns:a16="http://schemas.microsoft.com/office/drawing/2014/main" id="{74E7BE09-EF4C-4F35-897B-606DAA02D0A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964" r="5710"/>
          <a:stretch/>
        </p:blipFill>
        <p:spPr bwMode="auto">
          <a:xfrm>
            <a:off x="8259467" y="4293096"/>
            <a:ext cx="2476678" cy="2309840"/>
          </a:xfrm>
          <a:prstGeom prst="rect">
            <a:avLst/>
          </a:prstGeom>
          <a:noFill/>
          <a:extLst>
            <a:ext uri="{909E8E84-426E-40DD-AFC4-6F175D3DCCD1}">
              <a14:hiddenFill xmlns:a14="http://schemas.microsoft.com/office/drawing/2010/main">
                <a:solidFill>
                  <a:srgbClr val="FFFFFF"/>
                </a:solidFill>
              </a14:hiddenFill>
            </a:ext>
          </a:extLst>
        </p:spPr>
      </p:pic>
      <p:sp>
        <p:nvSpPr>
          <p:cNvPr id="10" name="Flecha: pentágono 9">
            <a:extLst>
              <a:ext uri="{FF2B5EF4-FFF2-40B4-BE49-F238E27FC236}">
                <a16:creationId xmlns:a16="http://schemas.microsoft.com/office/drawing/2014/main" id="{F0E980E6-7EC4-424F-993E-B83EC1D82468}"/>
              </a:ext>
            </a:extLst>
          </p:cNvPr>
          <p:cNvSpPr/>
          <p:nvPr/>
        </p:nvSpPr>
        <p:spPr>
          <a:xfrm>
            <a:off x="5404065" y="4896771"/>
            <a:ext cx="2526574" cy="961609"/>
          </a:xfrm>
          <a:prstGeom prst="homePlat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just"/>
            <a:r>
              <a:rPr lang="es-PE" sz="1400" dirty="0"/>
              <a:t>Como es fue un excelente jugador, entonces será un excelente entrenador.</a:t>
            </a:r>
          </a:p>
        </p:txBody>
      </p:sp>
    </p:spTree>
    <p:extLst>
      <p:ext uri="{BB962C8B-B14F-4D97-AF65-F5344CB8AC3E}">
        <p14:creationId xmlns:p14="http://schemas.microsoft.com/office/powerpoint/2010/main" val="159640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099679" y="3400442"/>
            <a:ext cx="285680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SESGOS COGNITIVOS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9470" y="3430159"/>
            <a:ext cx="386522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SESGO DE CORRESPONDECIA</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34" name="Picture 2">
            <a:extLst>
              <a:ext uri="{FF2B5EF4-FFF2-40B4-BE49-F238E27FC236}">
                <a16:creationId xmlns:a16="http://schemas.microsoft.com/office/drawing/2014/main" id="{356E4CCA-2FB4-4ACA-AF69-D990A0FE0A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08" t="4999" r="66980" b="94320"/>
          <a:stretch/>
        </p:blipFill>
        <p:spPr bwMode="auto">
          <a:xfrm>
            <a:off x="1321198" y="-10758"/>
            <a:ext cx="1440160" cy="21602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a:extLst>
              <a:ext uri="{FF2B5EF4-FFF2-40B4-BE49-F238E27FC236}">
                <a16:creationId xmlns:a16="http://schemas.microsoft.com/office/drawing/2014/main" id="{C710E36B-6D55-4F9F-A58B-94BD681C84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900" t="4999" r="33888" b="94320"/>
          <a:stretch/>
        </p:blipFill>
        <p:spPr bwMode="auto">
          <a:xfrm>
            <a:off x="2777984" y="-10758"/>
            <a:ext cx="1440160" cy="216024"/>
          </a:xfrm>
          <a:prstGeom prst="rect">
            <a:avLst/>
          </a:prstGeom>
          <a:noFill/>
          <a:extLst>
            <a:ext uri="{909E8E84-426E-40DD-AFC4-6F175D3DCCD1}">
              <a14:hiddenFill xmlns:a14="http://schemas.microsoft.com/office/drawing/2010/main">
                <a:solidFill>
                  <a:srgbClr val="FFFFFF"/>
                </a:solidFill>
              </a14:hiddenFill>
            </a:ext>
          </a:extLst>
        </p:spPr>
      </p:pic>
      <p:sp>
        <p:nvSpPr>
          <p:cNvPr id="19" name="CuadroTexto 18">
            <a:extLst>
              <a:ext uri="{FF2B5EF4-FFF2-40B4-BE49-F238E27FC236}">
                <a16:creationId xmlns:a16="http://schemas.microsoft.com/office/drawing/2014/main" id="{3E33A45C-458D-4684-ACFF-51D4729953EA}"/>
              </a:ext>
            </a:extLst>
          </p:cNvPr>
          <p:cNvSpPr txBox="1"/>
          <p:nvPr/>
        </p:nvSpPr>
        <p:spPr>
          <a:xfrm>
            <a:off x="1321198" y="332656"/>
            <a:ext cx="3765102" cy="618630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por la cual realizamos juicios de las personas por su personalidad, pero a nosotros mismos por la situación.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Tendencia  a pensar que lo que hacen las personas es debido a su forma de ser y en cambio las cosas que nos pasan a nosotros mismos son por la situación.</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Sobrevaloramos los motivos internos de la gente e infravaloramos los externos como el rol o las circunstancias.</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 gente tiende a explicar comportamientos basándose más en qué «tipo» de persona los ejecuta, que en los factores sociales y ambientales que rodean e influyen a dicha persona.</a:t>
            </a:r>
          </a:p>
        </p:txBody>
      </p:sp>
      <p:pic>
        <p:nvPicPr>
          <p:cNvPr id="16" name="Picture 6" descr="223,428 imágenes de Incorrecto - Imágenes, fotos y vectores de stock |  Shutterstock">
            <a:extLst>
              <a:ext uri="{FF2B5EF4-FFF2-40B4-BE49-F238E27FC236}">
                <a16:creationId xmlns:a16="http://schemas.microsoft.com/office/drawing/2014/main" id="{08C93852-37A1-4081-9C64-963D3CD4B42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702596" y="582215"/>
            <a:ext cx="295744" cy="2739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Logo de correcto diseño editable">
            <a:extLst>
              <a:ext uri="{FF2B5EF4-FFF2-40B4-BE49-F238E27FC236}">
                <a16:creationId xmlns:a16="http://schemas.microsoft.com/office/drawing/2014/main" id="{F84D8974-D832-4D3C-A319-828CC05A7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67627" y="498679"/>
            <a:ext cx="369333" cy="3693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rporación De Negocios Tardanza Concepto Personaje Plano Ilustraciones  Svg, Vectoriales, Clip Art Vectorizado Libre De Derechos. Image 42796972.">
            <a:extLst>
              <a:ext uri="{FF2B5EF4-FFF2-40B4-BE49-F238E27FC236}">
                <a16:creationId xmlns:a16="http://schemas.microsoft.com/office/drawing/2014/main" id="{C0CDDD0D-E1D5-4064-9887-69D61DF5954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262" r="8139"/>
          <a:stretch/>
        </p:blipFill>
        <p:spPr bwMode="auto">
          <a:xfrm>
            <a:off x="5751266" y="980728"/>
            <a:ext cx="2702519" cy="172457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5">
            <a:extLst>
              <a:ext uri="{FF2B5EF4-FFF2-40B4-BE49-F238E27FC236}">
                <a16:creationId xmlns:a16="http://schemas.microsoft.com/office/drawing/2014/main" id="{20989593-0DE6-48E4-87A2-D7EC297FB667}"/>
              </a:ext>
            </a:extLst>
          </p:cNvPr>
          <p:cNvCxnSpPr>
            <a:cxnSpLocks/>
          </p:cNvCxnSpPr>
          <p:nvPr/>
        </p:nvCxnSpPr>
        <p:spPr>
          <a:xfrm>
            <a:off x="8686700" y="332656"/>
            <a:ext cx="0" cy="6186309"/>
          </a:xfrm>
          <a:prstGeom prst="line">
            <a:avLst/>
          </a:prstGeom>
          <a:ln w="12700">
            <a:prstDash val="dashDot"/>
          </a:ln>
        </p:spPr>
        <p:style>
          <a:lnRef idx="1">
            <a:schemeClr val="accent5"/>
          </a:lnRef>
          <a:fillRef idx="0">
            <a:schemeClr val="accent5"/>
          </a:fillRef>
          <a:effectRef idx="0">
            <a:schemeClr val="accent5"/>
          </a:effectRef>
          <a:fontRef idx="minor">
            <a:schemeClr val="tx1"/>
          </a:fontRef>
        </p:style>
      </p:cxnSp>
      <p:sp>
        <p:nvSpPr>
          <p:cNvPr id="12" name="CuadroTexto 11">
            <a:extLst>
              <a:ext uri="{FF2B5EF4-FFF2-40B4-BE49-F238E27FC236}">
                <a16:creationId xmlns:a16="http://schemas.microsoft.com/office/drawing/2014/main" id="{8B40F6BE-75CE-4FA4-A6C7-62C3EB059537}"/>
              </a:ext>
            </a:extLst>
          </p:cNvPr>
          <p:cNvSpPr txBox="1"/>
          <p:nvPr/>
        </p:nvSpPr>
        <p:spPr>
          <a:xfrm>
            <a:off x="6606605" y="466805"/>
            <a:ext cx="965329" cy="369332"/>
          </a:xfrm>
          <a:prstGeom prst="rect">
            <a:avLst/>
          </a:prstGeom>
          <a:noFill/>
        </p:spPr>
        <p:txBody>
          <a:bodyPr wrap="none" rtlCol="0">
            <a:spAutoFit/>
          </a:bodyPr>
          <a:lstStyle/>
          <a:p>
            <a:r>
              <a:rPr lang="es-PE" b="1" dirty="0">
                <a:solidFill>
                  <a:srgbClr val="7030A0"/>
                </a:solidFill>
                <a:effectLst>
                  <a:outerShdw blurRad="38100" dist="38100" dir="2700000" algn="tl">
                    <a:srgbClr val="000000">
                      <a:alpha val="43137"/>
                    </a:srgbClr>
                  </a:outerShdw>
                </a:effectLst>
              </a:rPr>
              <a:t>OTROS</a:t>
            </a:r>
          </a:p>
        </p:txBody>
      </p:sp>
      <p:sp>
        <p:nvSpPr>
          <p:cNvPr id="22" name="CuadroTexto 21">
            <a:extLst>
              <a:ext uri="{FF2B5EF4-FFF2-40B4-BE49-F238E27FC236}">
                <a16:creationId xmlns:a16="http://schemas.microsoft.com/office/drawing/2014/main" id="{3B124B3F-7B6E-4105-90D1-B2D6CBE95507}"/>
              </a:ext>
            </a:extLst>
          </p:cNvPr>
          <p:cNvSpPr txBox="1"/>
          <p:nvPr/>
        </p:nvSpPr>
        <p:spPr>
          <a:xfrm>
            <a:off x="10123344" y="462902"/>
            <a:ext cx="505267" cy="369332"/>
          </a:xfrm>
          <a:prstGeom prst="rect">
            <a:avLst/>
          </a:prstGeom>
          <a:noFill/>
        </p:spPr>
        <p:txBody>
          <a:bodyPr wrap="none" rtlCol="0">
            <a:spAutoFit/>
          </a:bodyPr>
          <a:lstStyle/>
          <a:p>
            <a:r>
              <a:rPr lang="es-PE" b="1" dirty="0">
                <a:solidFill>
                  <a:srgbClr val="7030A0"/>
                </a:solidFill>
                <a:effectLst>
                  <a:outerShdw blurRad="38100" dist="38100" dir="2700000" algn="tl">
                    <a:srgbClr val="000000">
                      <a:alpha val="43137"/>
                    </a:srgbClr>
                  </a:outerShdw>
                </a:effectLst>
              </a:rPr>
              <a:t>YO</a:t>
            </a:r>
          </a:p>
        </p:txBody>
      </p:sp>
      <p:pic>
        <p:nvPicPr>
          <p:cNvPr id="2054" name="Picture 6" descr="Hombre De Negocios Demasiado Tarde Ilustración del Vector - Ilustración de  empresario, libre: 18883070">
            <a:extLst>
              <a:ext uri="{FF2B5EF4-FFF2-40B4-BE49-F238E27FC236}">
                <a16:creationId xmlns:a16="http://schemas.microsoft.com/office/drawing/2014/main" id="{9BD082A5-9DEA-43ED-97B8-BBA991BBA7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0992" y="980728"/>
            <a:ext cx="1574759" cy="1462688"/>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FCBF39A5-CC12-46E0-B144-7440F97CBC59}"/>
              </a:ext>
            </a:extLst>
          </p:cNvPr>
          <p:cNvSpPr txBox="1"/>
          <p:nvPr/>
        </p:nvSpPr>
        <p:spPr>
          <a:xfrm>
            <a:off x="5744351" y="2720662"/>
            <a:ext cx="2709434" cy="646331"/>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OTROS</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llegan tarde es porque son unos irresponsables que no planifican su tiempo.</a:t>
            </a:r>
          </a:p>
        </p:txBody>
      </p:sp>
      <p:sp>
        <p:nvSpPr>
          <p:cNvPr id="25" name="CuadroTexto 24">
            <a:extLst>
              <a:ext uri="{FF2B5EF4-FFF2-40B4-BE49-F238E27FC236}">
                <a16:creationId xmlns:a16="http://schemas.microsoft.com/office/drawing/2014/main" id="{22446491-4E37-4DD4-871F-1E32B3864597}"/>
              </a:ext>
            </a:extLst>
          </p:cNvPr>
          <p:cNvSpPr txBox="1"/>
          <p:nvPr/>
        </p:nvSpPr>
        <p:spPr>
          <a:xfrm>
            <a:off x="9021260" y="2720662"/>
            <a:ext cx="2709434" cy="461665"/>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llego tarde, no fue mi culpa sino que hubo demasiado tráfico.</a:t>
            </a:r>
          </a:p>
        </p:txBody>
      </p:sp>
      <p:pic>
        <p:nvPicPr>
          <p:cNvPr id="2056" name="Picture 8" descr="Estrés cansancio y concepto de agotamiento jóvenes trabajadores cansados de  hombres y mujeres de negocios acostados en sus computadoras portátiles en  la oficina sintiéndose somnolientos y cansados en el trabajo ilustración  vectorial |">
            <a:extLst>
              <a:ext uri="{FF2B5EF4-FFF2-40B4-BE49-F238E27FC236}">
                <a16:creationId xmlns:a16="http://schemas.microsoft.com/office/drawing/2014/main" id="{6173D285-1C88-4848-9DC4-8C778DCE0CB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6139" t="28869" r="5662" b="12884"/>
          <a:stretch/>
        </p:blipFill>
        <p:spPr bwMode="auto">
          <a:xfrm>
            <a:off x="5744351" y="3670119"/>
            <a:ext cx="2709434" cy="1224136"/>
          </a:xfrm>
          <a:prstGeom prst="rect">
            <a:avLst/>
          </a:prstGeom>
          <a:noFill/>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3DF244DB-9423-4012-80FD-0A63C7CA108A}"/>
              </a:ext>
            </a:extLst>
          </p:cNvPr>
          <p:cNvSpPr txBox="1"/>
          <p:nvPr/>
        </p:nvSpPr>
        <p:spPr>
          <a:xfrm>
            <a:off x="5804710" y="4947273"/>
            <a:ext cx="2709434" cy="646331"/>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OTROS</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están cansados en el trabajo es porque son unos flojos y perezosos que no tienen compromiso con la empresa.</a:t>
            </a:r>
          </a:p>
        </p:txBody>
      </p:sp>
      <p:pic>
        <p:nvPicPr>
          <p:cNvPr id="2058" name="Picture 10" descr="Empleado cansado agotado con el trabajo | Vector Gratis">
            <a:extLst>
              <a:ext uri="{FF2B5EF4-FFF2-40B4-BE49-F238E27FC236}">
                <a16:creationId xmlns:a16="http://schemas.microsoft.com/office/drawing/2014/main" id="{7DE81A97-53D4-4BC4-B8B3-8E490338869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938" t="15496" r="11508" b="17077"/>
          <a:stretch/>
        </p:blipFill>
        <p:spPr bwMode="auto">
          <a:xfrm>
            <a:off x="9615060" y="3445941"/>
            <a:ext cx="1704558" cy="1501332"/>
          </a:xfrm>
          <a:prstGeom prst="rect">
            <a:avLst/>
          </a:prstGeom>
          <a:noFill/>
          <a:extLst>
            <a:ext uri="{909E8E84-426E-40DD-AFC4-6F175D3DCCD1}">
              <a14:hiddenFill xmlns:a14="http://schemas.microsoft.com/office/drawing/2010/main">
                <a:solidFill>
                  <a:srgbClr val="FFFFFF"/>
                </a:solidFill>
              </a14:hiddenFill>
            </a:ext>
          </a:extLst>
        </p:spPr>
      </p:pic>
      <p:sp>
        <p:nvSpPr>
          <p:cNvPr id="29" name="CuadroTexto 28">
            <a:extLst>
              <a:ext uri="{FF2B5EF4-FFF2-40B4-BE49-F238E27FC236}">
                <a16:creationId xmlns:a16="http://schemas.microsoft.com/office/drawing/2014/main" id="{6E919A29-A2A4-4922-88E5-8BFDF1CDB749}"/>
              </a:ext>
            </a:extLst>
          </p:cNvPr>
          <p:cNvSpPr txBox="1"/>
          <p:nvPr/>
        </p:nvSpPr>
        <p:spPr>
          <a:xfrm>
            <a:off x="9021260" y="5005433"/>
            <a:ext cx="2709434" cy="646331"/>
          </a:xfrm>
          <a:prstGeom prst="rect">
            <a:avLst/>
          </a:prstGeom>
          <a:noFill/>
        </p:spPr>
        <p:txBody>
          <a:bodyPr wrap="square" rtlCol="0">
            <a:spAutoFit/>
          </a:bodyPr>
          <a:lstStyle/>
          <a:p>
            <a:pPr algn="just"/>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a:t>
            </a:r>
            <a:r>
              <a:rPr lang="es-ES" sz="1200"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YO</a:t>
            </a:r>
            <a:r>
              <a:rPr lang="es-ES" sz="12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estoy cansado en el trabajo, es porque he trabajado muchísimo y de forma muy ardua.</a:t>
            </a:r>
          </a:p>
        </p:txBody>
      </p:sp>
    </p:spTree>
    <p:extLst>
      <p:ext uri="{BB962C8B-B14F-4D97-AF65-F5344CB8AC3E}">
        <p14:creationId xmlns:p14="http://schemas.microsoft.com/office/powerpoint/2010/main" val="373019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2522</TotalTime>
  <Words>3027</Words>
  <Application>Microsoft Office PowerPoint</Application>
  <PresentationFormat>Personalizado</PresentationFormat>
  <Paragraphs>405</Paragraphs>
  <Slides>38</Slides>
  <Notes>38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Arial</vt:lpstr>
      <vt:lpstr>Calibri</vt:lpstr>
      <vt:lpstr>Courier New</vt:lpstr>
      <vt:lpstr>Euphemia</vt:lpstr>
      <vt:lpstr>Matemáticas 16 X 9</vt:lpstr>
      <vt:lpstr>Sesgos Cognitivos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92</cp:revision>
  <dcterms:created xsi:type="dcterms:W3CDTF">2022-12-21T15:46:16Z</dcterms:created>
  <dcterms:modified xsi:type="dcterms:W3CDTF">2023-03-20T21:20:03Z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